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handoutMasterIdLst>
    <p:handoutMasterId r:id="rId85"/>
  </p:handoutMasterIdLst>
  <p:sldIdLst>
    <p:sldId id="421" r:id="rId2"/>
    <p:sldId id="318" r:id="rId3"/>
    <p:sldId id="506" r:id="rId4"/>
    <p:sldId id="531" r:id="rId5"/>
    <p:sldId id="558" r:id="rId6"/>
    <p:sldId id="559" r:id="rId7"/>
    <p:sldId id="560" r:id="rId8"/>
    <p:sldId id="567" r:id="rId9"/>
    <p:sldId id="572" r:id="rId10"/>
    <p:sldId id="573" r:id="rId11"/>
    <p:sldId id="574" r:id="rId12"/>
    <p:sldId id="568" r:id="rId13"/>
    <p:sldId id="569" r:id="rId14"/>
    <p:sldId id="570" r:id="rId15"/>
    <p:sldId id="571" r:id="rId16"/>
    <p:sldId id="575" r:id="rId17"/>
    <p:sldId id="576" r:id="rId18"/>
    <p:sldId id="577" r:id="rId19"/>
    <p:sldId id="578" r:id="rId20"/>
    <p:sldId id="579" r:id="rId21"/>
    <p:sldId id="580" r:id="rId22"/>
    <p:sldId id="581" r:id="rId23"/>
    <p:sldId id="582" r:id="rId24"/>
    <p:sldId id="583" r:id="rId25"/>
    <p:sldId id="562" r:id="rId26"/>
    <p:sldId id="563" r:id="rId27"/>
    <p:sldId id="564" r:id="rId28"/>
    <p:sldId id="565" r:id="rId29"/>
    <p:sldId id="566" r:id="rId30"/>
    <p:sldId id="508" r:id="rId31"/>
    <p:sldId id="322" r:id="rId32"/>
    <p:sldId id="323" r:id="rId33"/>
    <p:sldId id="479" r:id="rId34"/>
    <p:sldId id="461" r:id="rId35"/>
    <p:sldId id="462" r:id="rId36"/>
    <p:sldId id="463" r:id="rId37"/>
    <p:sldId id="466" r:id="rId38"/>
    <p:sldId id="503" r:id="rId39"/>
    <p:sldId id="502" r:id="rId40"/>
    <p:sldId id="451" r:id="rId41"/>
    <p:sldId id="504" r:id="rId42"/>
    <p:sldId id="471" r:id="rId43"/>
    <p:sldId id="490" r:id="rId44"/>
    <p:sldId id="491" r:id="rId45"/>
    <p:sldId id="500" r:id="rId46"/>
    <p:sldId id="469" r:id="rId47"/>
    <p:sldId id="501" r:id="rId48"/>
    <p:sldId id="510" r:id="rId49"/>
    <p:sldId id="499" r:id="rId50"/>
    <p:sldId id="470" r:id="rId51"/>
    <p:sldId id="507" r:id="rId52"/>
    <p:sldId id="498" r:id="rId53"/>
    <p:sldId id="519" r:id="rId54"/>
    <p:sldId id="520" r:id="rId55"/>
    <p:sldId id="521" r:id="rId56"/>
    <p:sldId id="522" r:id="rId57"/>
    <p:sldId id="523" r:id="rId58"/>
    <p:sldId id="524" r:id="rId59"/>
    <p:sldId id="525" r:id="rId60"/>
    <p:sldId id="526" r:id="rId61"/>
    <p:sldId id="527" r:id="rId62"/>
    <p:sldId id="467" r:id="rId63"/>
    <p:sldId id="496" r:id="rId64"/>
    <p:sldId id="497" r:id="rId65"/>
    <p:sldId id="561" r:id="rId66"/>
    <p:sldId id="324" r:id="rId67"/>
    <p:sldId id="528" r:id="rId68"/>
    <p:sldId id="517" r:id="rId69"/>
    <p:sldId id="529" r:id="rId70"/>
    <p:sldId id="511" r:id="rId71"/>
    <p:sldId id="516" r:id="rId72"/>
    <p:sldId id="530" r:id="rId73"/>
    <p:sldId id="514" r:id="rId74"/>
    <p:sldId id="513" r:id="rId75"/>
    <p:sldId id="512" r:id="rId76"/>
    <p:sldId id="515" r:id="rId77"/>
    <p:sldId id="431" r:id="rId78"/>
    <p:sldId id="482" r:id="rId79"/>
    <p:sldId id="475" r:id="rId80"/>
    <p:sldId id="483" r:id="rId81"/>
    <p:sldId id="455" r:id="rId82"/>
    <p:sldId id="437"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574"/>
          </p14:sldIdLst>
        </p14:section>
        <p14:section name="6.1.2 leverage the capabilities of Azure Operations Management Suite and Azure Application Insights for monitoring Azure solutions" id="{3FD648D2-3342-4825-B714-A44376C5247C}">
          <p14:sldIdLst>
            <p14:sldId id="568"/>
            <p14:sldId id="569"/>
            <p14:sldId id="570"/>
            <p14:sldId id="571"/>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562"/>
            <p14:sldId id="563"/>
            <p14:sldId id="564"/>
            <p14:sldId id="565"/>
            <p14:sldId id="566"/>
          </p14:sldIdLst>
        </p14:section>
        <p14:section name="6.2.1 Levarge Architectural Capabilities of BC/DR" id="{32C1A1CB-23D8-4881-953D-F753F1345820}">
          <p14:sldIdLst>
            <p14:sldId id="508"/>
          </p14:sldIdLst>
        </p14:section>
        <p14:section name="6.2.2 Describe Hyper-V Replica and Azure Site Recovery" id="{7F9FD19A-B521-4701-B300-8A686B13D06C}">
          <p14:sldIdLst>
            <p14:sldId id="322"/>
            <p14:sldId id="323"/>
            <p14:sldId id="479"/>
            <p14:sldId id="461"/>
            <p14:sldId id="462"/>
            <p14:sldId id="463"/>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517"/>
            <p14:sldId id="529"/>
            <p14:sldId id="511"/>
            <p14:sldId id="516"/>
            <p14:sldId id="530"/>
            <p14:sldId id="514"/>
            <p14:sldId id="513"/>
            <p14:sldId id="512"/>
            <p14:sldId id="515"/>
            <p14:sldId id="431"/>
            <p14:sldId id="482"/>
            <p14:sldId id="475"/>
            <p14:sldId id="483"/>
            <p14:sldId id="455"/>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57" autoAdjust="0"/>
    <p:restoredTop sz="71771" autoAdjust="0"/>
  </p:normalViewPr>
  <p:slideViewPr>
    <p:cSldViewPr snapToGrid="0">
      <p:cViewPr varScale="1">
        <p:scale>
          <a:sx n="81" d="100"/>
          <a:sy n="81" d="100"/>
        </p:scale>
        <p:origin x="62" y="101"/>
      </p:cViewPr>
      <p:guideLst/>
    </p:cSldViewPr>
  </p:slideViewPr>
  <p:notesTextViewPr>
    <p:cViewPr>
      <p:scale>
        <a:sx n="1" d="1"/>
        <a:sy n="1" d="1"/>
      </p:scale>
      <p:origin x="0" y="0"/>
    </p:cViewPr>
  </p:notesTextViewPr>
  <p:sorterViewPr>
    <p:cViewPr>
      <p:scale>
        <a:sx n="150" d="100"/>
        <a:sy n="150" d="100"/>
      </p:scale>
      <p:origin x="0" y="-42352"/>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6/13/2017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You might expose only one server to the Internet, which would be the only server that downloads updates from Microsoft Update. 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When you create VMs within an availability set, the Azure platform distributes the placement of those VMs across the underlying infrastructure.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43</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6/13/2017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3:15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3:15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3:15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3:15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60</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Segoe UI Light" panose="020B0502040204020203" pitchFamily="34" charset="0"/>
                <a:cs typeface="Segoe UI Light" panose="020B0502040204020203" pitchFamily="34" charset="0"/>
              </a:rPr>
              <a:t>© 2014 Yung Chou.</a:t>
            </a:r>
          </a:p>
          <a:p>
            <a:endParaRPr lang="en-US" dirty="0"/>
          </a:p>
        </p:txBody>
      </p:sp>
      <p:sp>
        <p:nvSpPr>
          <p:cNvPr id="4" name="Slide Number Placeholder 3"/>
          <p:cNvSpPr>
            <a:spLocks noGrp="1"/>
          </p:cNvSpPr>
          <p:nvPr>
            <p:ph type="sldNum" sz="quarter" idx="10"/>
          </p:nvPr>
        </p:nvSpPr>
        <p:spPr/>
        <p:txBody>
          <a:bodyPr/>
          <a:lstStyle/>
          <a:p>
            <a:pPr defTabSz="966612">
              <a:defRPr/>
            </a:pPr>
            <a:fld id="{9FB4F3A0-1320-42E6-B01A-0B09FED98119}" type="slidenum">
              <a:rPr lang="en-US">
                <a:solidFill>
                  <a:prstClr val="black"/>
                </a:solidFill>
                <a:latin typeface="Calibri" panose="020F0502020204030204"/>
              </a:rPr>
              <a:pPr defTabSz="966612">
                <a:defRPr/>
              </a:pPr>
              <a:t>77</a:t>
            </a:fld>
            <a:endParaRPr lang="en-US">
              <a:solidFill>
                <a:prstClr val="black"/>
              </a:solidFill>
              <a:latin typeface="Calibri" panose="020F0502020204030204"/>
            </a:endParaRPr>
          </a:p>
        </p:txBody>
      </p:sp>
    </p:spTree>
    <p:extLst>
      <p:ext uri="{BB962C8B-B14F-4D97-AF65-F5344CB8AC3E}">
        <p14:creationId xmlns:p14="http://schemas.microsoft.com/office/powerpoint/2010/main" val="236143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System Center Global Service Monitor is a cloud service that provides a simplified way to monitor the availability of external-web-based applications from multiple locations around the world. Importantly, Global Service Monitor monitors applications from the perspective of the customers who use them. 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hosted on-premises or in the cloud. It integrates with your </a:t>
            </a:r>
            <a:r>
              <a:rPr lang="en-US" sz="1200" b="0" i="0" kern="1200" dirty="0" err="1">
                <a:solidFill>
                  <a:schemeClr val="tx1"/>
                </a:solidFill>
                <a:effectLst/>
                <a:latin typeface="+mn-lt"/>
                <a:ea typeface="+mn-ea"/>
                <a:cs typeface="+mn-cs"/>
              </a:rPr>
              <a:t>devOps</a:t>
            </a:r>
            <a:r>
              <a:rPr lang="en-US" sz="1200" b="0" i="0" kern="1200" dirty="0">
                <a:solidFill>
                  <a:schemeClr val="tx1"/>
                </a:solidFill>
                <a:effectLst/>
                <a:latin typeface="+mn-lt"/>
                <a:ea typeface="+mn-ea"/>
                <a:cs typeface="+mn-cs"/>
              </a:rPr>
              <a:t> process, and has connection points to a variety of development tools.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Management Suite (also known as OMS) is a collection of management services that were designed in the cloud from the start. 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Configuration is minimal, and you can be up and running literally in a matter of minutes.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a:t>
            </a:r>
          </a:p>
          <a:p>
            <a:r>
              <a:rPr lang="en-US" sz="1200" b="1" i="0" kern="1200" dirty="0">
                <a:solidFill>
                  <a:schemeClr val="tx1"/>
                </a:solidFill>
                <a:effectLst/>
                <a:latin typeface="+mn-lt"/>
                <a:ea typeface="+mn-ea"/>
                <a:cs typeface="+mn-cs"/>
              </a:rPr>
              <a:t>Integrated services.</a:t>
            </a:r>
            <a:r>
              <a:rPr lang="en-US" sz="1200" b="0" i="0" kern="1200" dirty="0">
                <a:solidFill>
                  <a:schemeClr val="tx1"/>
                </a:solidFill>
                <a:effectLst/>
                <a:latin typeface="+mn-lt"/>
                <a:ea typeface="+mn-ea"/>
                <a:cs typeface="+mn-cs"/>
              </a:rPr>
              <a:t> 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alert.</a:t>
            </a: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47905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13408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1" r:id="rId19"/>
    <p:sldLayoutId id="2147483664" r:id="rId20"/>
    <p:sldLayoutId id="2147483666" r:id="rId21"/>
    <p:sldLayoutId id="2147483671" r:id="rId22"/>
    <p:sldLayoutId id="214748367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6"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en-us/azure/backup/backup-azure-vms-automation#monitoring-a-backup-job" TargetMode="External"/><Relationship Id="rId3" Type="http://schemas.openxmlformats.org/officeDocument/2006/relationships/hyperlink" Target="https://docs.microsoft.com/en-us/azure/backup/backup-azure-vms-automation#setup-and-registration" TargetMode="External"/><Relationship Id="rId7" Type="http://schemas.openxmlformats.org/officeDocument/2006/relationships/hyperlink" Target="https://docs.microsoft.com/en-us/azure/backup/backup-azure-vms-automation#trigger-a-backup" TargetMode="External"/><Relationship Id="rId12" Type="http://schemas.openxmlformats.org/officeDocument/2006/relationships/hyperlink" Target="https://docs.microsoft.com/en-us/azure/backup/backup-azure-vms-automation" TargetMode="External"/><Relationship Id="rId2" Type="http://schemas.openxmlformats.org/officeDocument/2006/relationships/hyperlink" Target="https://docs.microsoft.com/en-us/azure/backup/backup-azure-vms-automation#concept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back-up-azure-vms" TargetMode="External"/><Relationship Id="rId11" Type="http://schemas.openxmlformats.org/officeDocument/2006/relationships/hyperlink" Target="https://docs.microsoft.com/en-us/azure/backup/backup-azure-vms-automation#next-steps" TargetMode="External"/><Relationship Id="rId5" Type="http://schemas.openxmlformats.org/officeDocument/2006/relationships/hyperlink" Target="https://docs.microsoft.com/en-us/azure/backup/backup-azure-vms-automation#view-the-vaults-in-a-subscription" TargetMode="External"/><Relationship Id="rId10" Type="http://schemas.openxmlformats.org/officeDocument/2006/relationships/hyperlink" Target="https://docs.microsoft.com/en-us/azure/backup/backup-azure-vms-automation#create-a-vm-from-restored-disks" TargetMode="External"/><Relationship Id="rId4" Type="http://schemas.openxmlformats.org/officeDocument/2006/relationships/hyperlink" Target="https://docs.microsoft.com/en-us/azure/backup/backup-azure-vms-automation#create-a-recovery-services-vault" TargetMode="External"/><Relationship Id="rId9" Type="http://schemas.openxmlformats.org/officeDocument/2006/relationships/hyperlink" Target="https://docs.microsoft.com/en-us/azure/backup/backup-azure-vms-automation#restore-an-azure-v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backup/backup-try-azure-backup-in-10-mins" TargetMode="External"/><Relationship Id="rId2" Type="http://schemas.openxmlformats.org/officeDocument/2006/relationships/hyperlink" Target="https://docs.microsoft.com/pdfstore/en-us/Azure.azure-documents/live/backup.pdf"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backup/" TargetMode="External"/><Relationship Id="rId2" Type="http://schemas.openxmlformats.org/officeDocument/2006/relationships/hyperlink" Target="https://docs.microsoft.com/en-us/azure/key-vault/"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veritas.com/content/vforms/en/us/information-map-trialware.html" TargetMode="External"/><Relationship Id="rId2" Type="http://schemas.openxmlformats.org/officeDocument/2006/relationships/hyperlink" Target="https://www.veeam.com/cloud-connect.html" TargetMode="External"/><Relationship Id="rId1" Type="http://schemas.openxmlformats.org/officeDocument/2006/relationships/slideLayout" Target="../slideLayouts/slideLayout12.xml"/><Relationship Id="rId5" Type="http://schemas.openxmlformats.org/officeDocument/2006/relationships/hyperlink" Target="https://docs.microsoft.com/en-us/azure/storage/storage-use-azcopy" TargetMode="External"/><Relationship Id="rId4" Type="http://schemas.openxmlformats.org/officeDocument/2006/relationships/hyperlink" Target="https://www.microsoft.com/en-us/download/details.aspx?id=40740"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next-steps" TargetMode="External"/><Relationship Id="rId3" Type="http://schemas.openxmlformats.org/officeDocument/2006/relationships/hyperlink" Target="https://docs.microsoft.com/en-us/azure/backup/backup-try-azure-backup-in-10-mins#create-a-recovery-services-vault" TargetMode="External"/><Relationship Id="rId7" Type="http://schemas.openxmlformats.org/officeDocument/2006/relationships/hyperlink" Target="https://docs.microsoft.com/en-us/azure/backup/backup-try-azure-backup-in-10-mins#questions" TargetMode="External"/><Relationship Id="rId2" Type="http://schemas.openxmlformats.org/officeDocument/2006/relationships/hyperlink" Target="https://docs.microsoft.com/en-us/azure/backup/backup-try-azure-backup-in-10-min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back-up-your-files-and-folders" TargetMode="External"/><Relationship Id="rId5" Type="http://schemas.openxmlformats.org/officeDocument/2006/relationships/hyperlink" Target="https://docs.microsoft.com/en-us/azure/backup/backup-try-azure-backup-in-10-mins#install-and-register-the-agent" TargetMode="External"/><Relationship Id="rId4" Type="http://schemas.openxmlformats.org/officeDocument/2006/relationships/hyperlink" Target="https://docs.microsoft.com/en-us/azure/backup/backup-try-azure-backup-in-10-mins#configure-the-vault"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3.emf"/><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emf"/><Relationship Id="rId5" Type="http://schemas.openxmlformats.org/officeDocument/2006/relationships/image" Target="../media/image31.pn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emf"/><Relationship Id="rId14" Type="http://schemas.openxmlformats.org/officeDocument/2006/relationships/image" Target="../media/image40.emf"/></Relationships>
</file>

<file path=ppt/slides/_rels/slide5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4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docs.microsoft.com/en-us/azure/site-recovery/site-recovery-hyper-v-site-to-azure"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docs.microsoft.com/en-us/azure/site-recovery/site-recovery-physical-servers-to-azure"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www.chef.io/solutions/windows/" TargetMode="External"/><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hyperlink" Target="https://docs.microsoft.com/en-us/azure/automation/automation-create-standalone-account"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hyperlink" Target="https://docs.microsoft.com/en-us/azure/automation/automation-create-standalone-accoun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hyperlink" Target="https://docs.microsoft.com/en-us/azure/automation/automation-intro"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powershell-workflow"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technet.microsoft.com/en-us/library/dn151046.aspx" TargetMode="External"/><Relationship Id="rId2" Type="http://schemas.openxmlformats.org/officeDocument/2006/relationships/hyperlink" Target="https://technet.microsoft.com/magazine/dn151046.aspx"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textual-powershell" TargetMode="External"/><Relationship Id="rId2" Type="http://schemas.openxmlformats.org/officeDocument/2006/relationships/hyperlink" Target="https://docs.microsoft.com/en-us/azure/automation/automation-first-runbook-graphical"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first-runbook-textua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automation/automation-dsc-overview" TargetMode="External"/><Relationship Id="rId2" Type="http://schemas.openxmlformats.org/officeDocument/2006/relationships/hyperlink" Target="https://docs.microsoft.com/en-us/azure/automation/automation-dsc-getting-started"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hyperlink" Target="https://docs.microsoft.com/en-us/powershell/azure/install-azurerm-ps" TargetMode="External"/><Relationship Id="rId7" Type="http://schemas.openxmlformats.org/officeDocument/2006/relationships/hyperlink" Target="https://docs.microsoft.com/en-us/azure/#pivot=sdkstools" TargetMode="External"/><Relationship Id="rId2" Type="http://schemas.openxmlformats.org/officeDocument/2006/relationships/hyperlink" Target="https://technet.microsoft.com/en-us/library/bb978526.aspx" TargetMode="External"/><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hyperlink" Target="https://www.microsoft.com/en-us/download/details.aspx?id=54616" TargetMode="External"/><Relationship Id="rId4" Type="http://schemas.openxmlformats.org/officeDocument/2006/relationships/hyperlink" Target="https://msdn.microsoft.com/powershell/reference/5.1/microsoft.powershell.core/about/about_execution_policies"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56985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2"/>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2"/>
              </a:rPr>
              <a:t>Concepts</a:t>
            </a:r>
            <a:endParaRPr lang="en-US" sz="6000" dirty="0"/>
          </a:p>
          <a:p>
            <a:r>
              <a:rPr lang="en-US" sz="6000" dirty="0">
                <a:hlinkClick r:id="rId3"/>
              </a:rPr>
              <a:t>Setup and Registration</a:t>
            </a:r>
            <a:endParaRPr lang="en-US" sz="6000" dirty="0"/>
          </a:p>
          <a:p>
            <a:r>
              <a:rPr lang="en-US" sz="6000" dirty="0">
                <a:hlinkClick r:id="rId4"/>
              </a:rPr>
              <a:t>Create a recovery services vault</a:t>
            </a:r>
            <a:endParaRPr lang="en-US" sz="6000" dirty="0"/>
          </a:p>
          <a:p>
            <a:r>
              <a:rPr lang="en-US" sz="6000" dirty="0">
                <a:hlinkClick r:id="rId5"/>
              </a:rPr>
              <a:t>View the vaults in a subscription</a:t>
            </a:r>
            <a:endParaRPr lang="en-US" sz="6000" dirty="0"/>
          </a:p>
          <a:p>
            <a:r>
              <a:rPr lang="en-US" sz="6000" dirty="0">
                <a:hlinkClick r:id="rId6"/>
              </a:rPr>
              <a:t>Back up Azure VMs</a:t>
            </a:r>
            <a:endParaRPr lang="en-US" sz="6000" dirty="0"/>
          </a:p>
          <a:p>
            <a:r>
              <a:rPr lang="en-US" sz="6000" dirty="0">
                <a:hlinkClick r:id="rId7"/>
              </a:rPr>
              <a:t>Trigger a backup</a:t>
            </a:r>
            <a:endParaRPr lang="en-US" sz="6000" dirty="0"/>
          </a:p>
          <a:p>
            <a:r>
              <a:rPr lang="en-US" sz="6000" dirty="0">
                <a:hlinkClick r:id="rId8"/>
              </a:rPr>
              <a:t>Monitoring a backup job</a:t>
            </a:r>
            <a:endParaRPr lang="en-US" sz="6000" dirty="0"/>
          </a:p>
          <a:p>
            <a:r>
              <a:rPr lang="en-US" sz="6000" dirty="0">
                <a:hlinkClick r:id="rId9"/>
              </a:rPr>
              <a:t>Restore an Azure VM</a:t>
            </a:r>
            <a:endParaRPr lang="en-US" sz="6000" dirty="0"/>
          </a:p>
          <a:p>
            <a:r>
              <a:rPr lang="en-US" sz="6000" dirty="0">
                <a:hlinkClick r:id="rId10"/>
              </a:rPr>
              <a:t>Create a VM from restored disks</a:t>
            </a:r>
            <a:endParaRPr lang="en-US" sz="6000" dirty="0"/>
          </a:p>
          <a:p>
            <a:r>
              <a:rPr lang="en-US" sz="6000" dirty="0">
                <a:hlinkClick r:id="rId11"/>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2"/>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2"/>
              </a:rPr>
              <a:t>https://docs.microsoft.com/pdfstore/en-us/Azure.azure-documents/live/backup.pdf</a:t>
            </a:r>
            <a:r>
              <a:rPr lang="en-US" dirty="0"/>
              <a:t> </a:t>
            </a:r>
          </a:p>
          <a:p>
            <a:endParaRPr lang="en-US" dirty="0"/>
          </a:p>
          <a:p>
            <a:r>
              <a:rPr lang="en-US" dirty="0"/>
              <a:t>Link from </a:t>
            </a:r>
            <a:r>
              <a:rPr lang="en-US" dirty="0">
                <a:hlinkClick r:id="rId3"/>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2"/>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2"/>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3"/>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3"/>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2"/>
            </a:endParaRPr>
          </a:p>
          <a:p>
            <a:r>
              <a:rPr lang="en-US" sz="4000" dirty="0">
                <a:hlinkClick r:id="rId2"/>
              </a:rPr>
              <a:t>https://docs.microsoft.com/en-us/azure/key-vault/</a:t>
            </a:r>
            <a:endParaRPr lang="en-US" sz="4000" dirty="0"/>
          </a:p>
          <a:p>
            <a:endParaRPr lang="en-US" sz="4000" dirty="0"/>
          </a:p>
          <a:p>
            <a:r>
              <a:rPr lang="en-US" sz="4800" b="1" dirty="0"/>
              <a:t>Azure Backup: </a:t>
            </a:r>
          </a:p>
          <a:p>
            <a:r>
              <a:rPr lang="en-US" sz="4000" dirty="0">
                <a:hlinkClick r:id="rId3"/>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2"/>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3"/>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4"/>
              </a:rPr>
              <a:t>https://www.microsoft.com/en-us/download/details.aspx?id=40740</a:t>
            </a:r>
            <a:r>
              <a:rPr lang="en-US" sz="1800" dirty="0"/>
              <a:t> </a:t>
            </a:r>
          </a:p>
          <a:p>
            <a:r>
              <a:rPr lang="en-US" b="1" dirty="0" err="1"/>
              <a:t>AZCopy</a:t>
            </a:r>
            <a:br>
              <a:rPr lang="en-US" b="1" dirty="0"/>
            </a:br>
            <a:r>
              <a:rPr lang="en-US" sz="1800" dirty="0">
                <a:hlinkClick r:id="rId5"/>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2"/>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3"/>
              </a:rPr>
              <a:t>Create a recovery services vault</a:t>
            </a:r>
            <a:endParaRPr lang="en-US" sz="3600" dirty="0"/>
          </a:p>
          <a:p>
            <a:r>
              <a:rPr lang="en-US" sz="3600" dirty="0">
                <a:hlinkClick r:id="rId4"/>
              </a:rPr>
              <a:t>Configure the vault</a:t>
            </a:r>
            <a:endParaRPr lang="en-US" sz="3600" dirty="0"/>
          </a:p>
          <a:p>
            <a:r>
              <a:rPr lang="en-US" sz="3600" dirty="0">
                <a:hlinkClick r:id="rId5"/>
              </a:rPr>
              <a:t>Install and register the agent</a:t>
            </a:r>
            <a:endParaRPr lang="en-US" sz="3600" dirty="0"/>
          </a:p>
          <a:p>
            <a:r>
              <a:rPr lang="en-US" sz="3600" dirty="0">
                <a:hlinkClick r:id="rId6"/>
              </a:rPr>
              <a:t>Back up your files and folders</a:t>
            </a:r>
            <a:endParaRPr lang="en-US" sz="3600" dirty="0"/>
          </a:p>
          <a:p>
            <a:r>
              <a:rPr lang="en-US" sz="3600" dirty="0">
                <a:hlinkClick r:id="rId7"/>
              </a:rPr>
              <a:t>Questions?</a:t>
            </a:r>
            <a:endParaRPr lang="en-US" sz="3600" dirty="0"/>
          </a:p>
          <a:p>
            <a:r>
              <a:rPr lang="en-US" sz="3600" dirty="0">
                <a:hlinkClick r:id="rId8"/>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2"/>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2"/>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2"/>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2"/>
          <a:stretch>
            <a:fillRect/>
          </a:stretch>
        </p:blipFill>
        <p:spPr>
          <a:xfrm>
            <a:off x="3415166" y="383507"/>
            <a:ext cx="1784442" cy="1009702"/>
          </a:xfrm>
          <a:prstGeom prst="rect">
            <a:avLst/>
          </a:prstGeom>
        </p:spPr>
      </p:pic>
      <p:pic>
        <p:nvPicPr>
          <p:cNvPr id="7" name="Picture 6"/>
          <p:cNvPicPr>
            <a:picLocks noChangeAspect="1"/>
          </p:cNvPicPr>
          <p:nvPr/>
        </p:nvPicPr>
        <p:blipFill>
          <a:blip r:embed="rId3"/>
          <a:stretch>
            <a:fillRect/>
          </a:stretch>
        </p:blipFill>
        <p:spPr>
          <a:xfrm>
            <a:off x="5056209" y="678640"/>
            <a:ext cx="6223320" cy="4095961"/>
          </a:xfrm>
          <a:prstGeom prst="rect">
            <a:avLst/>
          </a:prstGeom>
        </p:spPr>
      </p:pic>
      <p:pic>
        <p:nvPicPr>
          <p:cNvPr id="8" name="Picture 7"/>
          <p:cNvPicPr>
            <a:picLocks noChangeAspect="1"/>
          </p:cNvPicPr>
          <p:nvPr/>
        </p:nvPicPr>
        <p:blipFill>
          <a:blip r:embed="rId4"/>
          <a:stretch>
            <a:fillRect/>
          </a:stretch>
        </p:blipFill>
        <p:spPr>
          <a:xfrm>
            <a:off x="9352102" y="1117615"/>
            <a:ext cx="2705239" cy="5664491"/>
          </a:xfrm>
          <a:prstGeom prst="rect">
            <a:avLst/>
          </a:prstGeom>
        </p:spPr>
      </p:pic>
      <p:pic>
        <p:nvPicPr>
          <p:cNvPr id="9" name="Picture 8"/>
          <p:cNvPicPr>
            <a:picLocks noChangeAspect="1"/>
          </p:cNvPicPr>
          <p:nvPr/>
        </p:nvPicPr>
        <p:blipFill>
          <a:blip r:embed="rId5"/>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6"/>
              </a:rPr>
              <a:t>https://docs.microsoft.com/en-us/azure/automation/automation-create-standalone-account</a:t>
            </a:r>
            <a:r>
              <a:rPr lang="en-US" dirty="0"/>
              <a:t> </a:t>
            </a:r>
          </a:p>
        </p:txBody>
      </p:sp>
    </p:spTree>
    <p:extLst>
      <p:ext uri="{BB962C8B-B14F-4D97-AF65-F5344CB8AC3E}">
        <p14:creationId xmlns:p14="http://schemas.microsoft.com/office/powerpoint/2010/main" val="424356118"/>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2"/>
              </a:rPr>
              <a:t>https://docs.microsoft.com/en-us/azure/automation/automation-create-standalone-account</a:t>
            </a:r>
            <a:r>
              <a:rPr lang="en-US" dirty="0"/>
              <a:t> </a:t>
            </a:r>
          </a:p>
        </p:txBody>
      </p:sp>
    </p:spTree>
    <p:extLst>
      <p:ext uri="{BB962C8B-B14F-4D97-AF65-F5344CB8AC3E}">
        <p14:creationId xmlns:p14="http://schemas.microsoft.com/office/powerpoint/2010/main" val="295321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3952086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1922062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2"/>
          <a:srcRect l="749" r="749"/>
          <a:stretch>
            <a:fillRect/>
          </a:stretch>
        </p:blipFill>
        <p:spPr>
          <a:xfrm>
            <a:off x="6811200" y="1455425"/>
            <a:ext cx="5200800" cy="4106599"/>
          </a:xfrm>
        </p:spPr>
      </p:pic>
    </p:spTree>
    <p:extLst>
      <p:ext uri="{BB962C8B-B14F-4D97-AF65-F5344CB8AC3E}">
        <p14:creationId xmlns:p14="http://schemas.microsoft.com/office/powerpoint/2010/main" val="37222486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2"/>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3"/>
              </a:rPr>
              <a:t>https://docs.microsoft.com/en-us/azure/automation/automation-hybrid-runbook-worker</a:t>
            </a:r>
            <a:r>
              <a:rPr lang="en-US" sz="1800" dirty="0"/>
              <a:t> </a:t>
            </a:r>
          </a:p>
          <a:p>
            <a:endParaRPr lang="en-US" sz="2800" dirty="0">
              <a:hlinkClick r:id="rId2"/>
            </a:endParaRPr>
          </a:p>
          <a:p>
            <a:r>
              <a:rPr lang="en-US" dirty="0"/>
              <a:t>Learning PowerShell Workflow Concepts for Automation runbooks </a:t>
            </a:r>
            <a:r>
              <a:rPr lang="en-US" sz="1800" dirty="0">
                <a:hlinkClick r:id="rId4"/>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2"/>
              </a:rPr>
              <a:t>syntactic differences</a:t>
            </a:r>
            <a:r>
              <a:rPr lang="en-US" sz="2200" dirty="0"/>
              <a:t> between a native PowerShell runbook and a PowerShell Workflow runbook. </a:t>
            </a:r>
            <a:r>
              <a:rPr lang="en-US" sz="2200" dirty="0">
                <a:hlinkClick r:id="rId3"/>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2"/>
              </a:rPr>
              <a:t>https://docs.microsoft.com/en-us/azure/automation/automation-first-runbook-graphical</a:t>
            </a:r>
            <a:r>
              <a:rPr lang="en-US" sz="2000" dirty="0"/>
              <a:t> </a:t>
            </a:r>
          </a:p>
          <a:p>
            <a:r>
              <a:rPr lang="en-US" b="1" dirty="0"/>
              <a:t>My first PowerShell runbook</a:t>
            </a:r>
            <a:endParaRPr lang="en-US" dirty="0">
              <a:hlinkClick r:id="rId3"/>
            </a:endParaRPr>
          </a:p>
          <a:p>
            <a:r>
              <a:rPr lang="en-US" sz="2000" dirty="0">
                <a:hlinkClick r:id="rId3"/>
              </a:rPr>
              <a:t>https://docs.microsoft.com/en-us/azure/automation/automation-first-runbook-textual-powershell</a:t>
            </a:r>
            <a:r>
              <a:rPr lang="en-US" sz="2000" dirty="0"/>
              <a:t> </a:t>
            </a:r>
          </a:p>
          <a:p>
            <a:r>
              <a:rPr lang="en-US" b="1" dirty="0"/>
              <a:t>My first PowerShell Workflow runbook</a:t>
            </a:r>
          </a:p>
          <a:p>
            <a:r>
              <a:rPr lang="en-US" sz="2000" dirty="0">
                <a:hlinkClick r:id="rId4"/>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2"/>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3"/>
              </a:rPr>
              <a:t>https://docs.microsoft.com/en-us/azure/automation/automation-dsc-overview</a:t>
            </a:r>
            <a:r>
              <a:rPr lang="en-US" dirty="0"/>
              <a:t> </a:t>
            </a:r>
          </a:p>
        </p:txBody>
      </p:sp>
      <p:pic>
        <p:nvPicPr>
          <p:cNvPr id="6" name="Picture 5"/>
          <p:cNvPicPr>
            <a:picLocks noChangeAspect="1"/>
          </p:cNvPicPr>
          <p:nvPr/>
        </p:nvPicPr>
        <p:blipFill>
          <a:blip r:embed="rId4"/>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93" y="1367449"/>
            <a:ext cx="9358353" cy="5590564"/>
          </a:xfrm>
          <a:prstGeom prst="rect">
            <a:avLst/>
          </a:prstGeom>
        </p:spPr>
      </p:pic>
      <p:sp>
        <p:nvSpPr>
          <p:cNvPr id="2" name="Title 1"/>
          <p:cNvSpPr>
            <a:spLocks noGrp="1"/>
          </p:cNvSpPr>
          <p:nvPr>
            <p:ph type="title"/>
          </p:nvPr>
        </p:nvSpPr>
        <p:spPr/>
        <p:txBody>
          <a:bodyPr>
            <a:noAutofit/>
          </a:bodyPr>
          <a:lstStyle/>
          <a:p>
            <a:r>
              <a:rPr lang="en-US" sz="5400" dirty="0">
                <a:solidFill>
                  <a:schemeClr val="accent5">
                    <a:lumMod val="75000"/>
                  </a:schemeClr>
                </a:solidFill>
              </a:rPr>
              <a:t>Azure Infrastructure Services</a:t>
            </a:r>
          </a:p>
        </p:txBody>
      </p:sp>
      <p:sp>
        <p:nvSpPr>
          <p:cNvPr id="3" name="Double Bracket 2"/>
          <p:cNvSpPr/>
          <p:nvPr/>
        </p:nvSpPr>
        <p:spPr>
          <a:xfrm>
            <a:off x="6107666" y="2569817"/>
            <a:ext cx="2038830" cy="3162137"/>
          </a:xfrm>
          <a:prstGeom prst="bracketPair">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1308" y="4429417"/>
            <a:ext cx="1769434" cy="1302537"/>
          </a:xfrm>
          <a:prstGeom prst="rect">
            <a:avLst/>
          </a:prstGeom>
          <a:noFill/>
          <a:ln>
            <a:noFill/>
          </a:ln>
        </p:spPr>
      </p:pic>
      <p:pic>
        <p:nvPicPr>
          <p:cNvPr id="5" name="Picture 4"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997389"/>
            <a:ext cx="1769434" cy="1302537"/>
          </a:xfrm>
          <a:prstGeom prst="rect">
            <a:avLst/>
          </a:prstGeom>
          <a:noFill/>
          <a:ln>
            <a:noFill/>
          </a:ln>
        </p:spPr>
      </p:pic>
      <p:pic>
        <p:nvPicPr>
          <p:cNvPr id="6" name="Picture 5"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3145800"/>
            <a:ext cx="1769434" cy="1302537"/>
          </a:xfrm>
          <a:prstGeom prst="rect">
            <a:avLst/>
          </a:prstGeom>
          <a:noFill/>
          <a:ln>
            <a:noFill/>
          </a:ln>
        </p:spPr>
      </p:pic>
      <p:pic>
        <p:nvPicPr>
          <p:cNvPr id="7" name="Picture 6" descr="Server-Virtual-Sing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5869" y="2580881"/>
            <a:ext cx="1769434" cy="1302537"/>
          </a:xfrm>
          <a:prstGeom prst="rect">
            <a:avLst/>
          </a:prstGeom>
          <a:noFill/>
          <a:ln>
            <a:noFill/>
          </a:ln>
        </p:spPr>
      </p:pic>
      <p:sp>
        <p:nvSpPr>
          <p:cNvPr id="8" name="TextBox 7"/>
          <p:cNvSpPr txBox="1"/>
          <p:nvPr/>
        </p:nvSpPr>
        <p:spPr>
          <a:xfrm rot="5400000">
            <a:off x="6857588" y="3959117"/>
            <a:ext cx="3961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9" name="Oval 8"/>
          <p:cNvSpPr/>
          <p:nvPr/>
        </p:nvSpPr>
        <p:spPr>
          <a:xfrm>
            <a:off x="5017865" y="1771440"/>
            <a:ext cx="4204052" cy="4722223"/>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Line Callout 2 (No Border) 9"/>
          <p:cNvSpPr/>
          <p:nvPr/>
        </p:nvSpPr>
        <p:spPr>
          <a:xfrm>
            <a:off x="9998004" y="1608588"/>
            <a:ext cx="1725772" cy="51511"/>
          </a:xfrm>
          <a:prstGeom prst="callout2">
            <a:avLst>
              <a:gd name="adj1" fmla="val 18750"/>
              <a:gd name="adj2" fmla="val -8333"/>
              <a:gd name="adj3" fmla="val 18749"/>
              <a:gd name="adj4" fmla="val -23804"/>
              <a:gd name="adj5" fmla="val 1802875"/>
              <a:gd name="adj6" fmla="val -76414"/>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Cloud Service</a:t>
            </a:r>
          </a:p>
        </p:txBody>
      </p:sp>
      <p:sp>
        <p:nvSpPr>
          <p:cNvPr id="11" name="Line Callout 2 (No Border) 10"/>
          <p:cNvSpPr/>
          <p:nvPr/>
        </p:nvSpPr>
        <p:spPr>
          <a:xfrm>
            <a:off x="9998137" y="2005817"/>
            <a:ext cx="2019691" cy="102944"/>
          </a:xfrm>
          <a:prstGeom prst="callout2">
            <a:avLst>
              <a:gd name="adj1" fmla="val 18750"/>
              <a:gd name="adj2" fmla="val -6209"/>
              <a:gd name="adj3" fmla="val 18750"/>
              <a:gd name="adj4" fmla="val -16667"/>
              <a:gd name="adj5" fmla="val 1713789"/>
              <a:gd name="adj6" fmla="val -104770"/>
            </a:avLst>
          </a:prstGeom>
          <a:no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&amp; Data Disks</a:t>
            </a:r>
          </a:p>
        </p:txBody>
      </p:sp>
      <p:sp>
        <p:nvSpPr>
          <p:cNvPr id="14" name="TextBox 13"/>
          <p:cNvSpPr txBox="1"/>
          <p:nvPr/>
        </p:nvSpPr>
        <p:spPr>
          <a:xfrm>
            <a:off x="51786" y="6069074"/>
            <a:ext cx="7085081"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VIP </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Public IP assigned by Azure and bound to a cloud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DIP</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Internal IP assigned by Azure to the </a:t>
            </a:r>
            <a:r>
              <a:rPr kumimoji="0" lang="en-US" sz="14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vNIC</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of a VM via DHCP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Endpoint</a:t>
            </a:r>
            <a:r>
              <a:rPr kumimoji="0" lang="en-US" sz="1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 a pair of a public port and a private port for communicating with a cloud service</a:t>
            </a:r>
          </a:p>
        </p:txBody>
      </p:sp>
      <p:sp>
        <p:nvSpPr>
          <p:cNvPr id="15" name="Freeform 14"/>
          <p:cNvSpPr/>
          <p:nvPr/>
        </p:nvSpPr>
        <p:spPr>
          <a:xfrm>
            <a:off x="5017864" y="3307922"/>
            <a:ext cx="1615841" cy="85045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6" name="Freeform 15"/>
          <p:cNvSpPr/>
          <p:nvPr/>
        </p:nvSpPr>
        <p:spPr>
          <a:xfrm>
            <a:off x="5017863" y="3868714"/>
            <a:ext cx="1616850" cy="285421"/>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7" name="Freeform 16"/>
          <p:cNvSpPr/>
          <p:nvPr/>
        </p:nvSpPr>
        <p:spPr>
          <a:xfrm flipV="1">
            <a:off x="5011244" y="4154132"/>
            <a:ext cx="1622462" cy="601477"/>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Freeform 17"/>
          <p:cNvSpPr/>
          <p:nvPr/>
        </p:nvSpPr>
        <p:spPr>
          <a:xfrm flipV="1">
            <a:off x="5010237" y="4150589"/>
            <a:ext cx="1624476" cy="1054356"/>
          </a:xfrm>
          <a:custGeom>
            <a:avLst/>
            <a:gdLst>
              <a:gd name="connsiteX0" fmla="*/ 0 w 1485900"/>
              <a:gd name="connsiteY0" fmla="*/ 674225 h 674225"/>
              <a:gd name="connsiteX1" fmla="*/ 495300 w 1485900"/>
              <a:gd name="connsiteY1" fmla="*/ 623425 h 674225"/>
              <a:gd name="connsiteX2" fmla="*/ 723900 w 1485900"/>
              <a:gd name="connsiteY2" fmla="*/ 445625 h 674225"/>
              <a:gd name="connsiteX3" fmla="*/ 825500 w 1485900"/>
              <a:gd name="connsiteY3" fmla="*/ 204325 h 674225"/>
              <a:gd name="connsiteX4" fmla="*/ 952500 w 1485900"/>
              <a:gd name="connsiteY4" fmla="*/ 39225 h 674225"/>
              <a:gd name="connsiteX5" fmla="*/ 1143000 w 1485900"/>
              <a:gd name="connsiteY5" fmla="*/ 1125 h 674225"/>
              <a:gd name="connsiteX6" fmla="*/ 1485900 w 1485900"/>
              <a:gd name="connsiteY6" fmla="*/ 13825 h 67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900" h="674225">
                <a:moveTo>
                  <a:pt x="0" y="674225"/>
                </a:moveTo>
                <a:cubicBezTo>
                  <a:pt x="187325" y="667875"/>
                  <a:pt x="374650" y="661525"/>
                  <a:pt x="495300" y="623425"/>
                </a:cubicBezTo>
                <a:cubicBezTo>
                  <a:pt x="615950" y="585325"/>
                  <a:pt x="668867" y="515475"/>
                  <a:pt x="723900" y="445625"/>
                </a:cubicBezTo>
                <a:cubicBezTo>
                  <a:pt x="778933" y="375775"/>
                  <a:pt x="787400" y="272058"/>
                  <a:pt x="825500" y="204325"/>
                </a:cubicBezTo>
                <a:cubicBezTo>
                  <a:pt x="863600" y="136592"/>
                  <a:pt x="899583" y="73092"/>
                  <a:pt x="952500" y="39225"/>
                </a:cubicBezTo>
                <a:cubicBezTo>
                  <a:pt x="1005417" y="5358"/>
                  <a:pt x="1054100" y="5358"/>
                  <a:pt x="1143000" y="1125"/>
                </a:cubicBezTo>
                <a:cubicBezTo>
                  <a:pt x="1231900" y="-3108"/>
                  <a:pt x="1358900" y="5358"/>
                  <a:pt x="1485900" y="13825"/>
                </a:cubicBezTo>
              </a:path>
            </a:pathLst>
          </a:custGeom>
          <a:noFill/>
          <a:ln w="38100">
            <a:solidFill>
              <a:schemeClr val="tx1"/>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Line Callout 2 (No Border) 18"/>
          <p:cNvSpPr/>
          <p:nvPr/>
        </p:nvSpPr>
        <p:spPr>
          <a:xfrm>
            <a:off x="10027538" y="2894833"/>
            <a:ext cx="1473037" cy="308439"/>
          </a:xfrm>
          <a:prstGeom prst="callout2">
            <a:avLst>
              <a:gd name="adj1" fmla="val 18750"/>
              <a:gd name="adj2" fmla="val -8333"/>
              <a:gd name="adj3" fmla="val 18750"/>
              <a:gd name="adj4" fmla="val -16667"/>
              <a:gd name="adj5" fmla="val 227655"/>
              <a:gd name="adj6" fmla="val -58389"/>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AutoScaling</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 name="Line Callout 2 (No Border) 19"/>
          <p:cNvSpPr/>
          <p:nvPr/>
        </p:nvSpPr>
        <p:spPr>
          <a:xfrm>
            <a:off x="10057314" y="2375281"/>
            <a:ext cx="1725772" cy="311955"/>
          </a:xfrm>
          <a:prstGeom prst="callout2">
            <a:avLst>
              <a:gd name="adj1" fmla="val 18750"/>
              <a:gd name="adj2" fmla="val -8333"/>
              <a:gd name="adj3" fmla="val 18750"/>
              <a:gd name="adj4" fmla="val -16667"/>
              <a:gd name="adj5" fmla="val 540691"/>
              <a:gd name="adj6" fmla="val -110901"/>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Availability Set</a:t>
            </a:r>
          </a:p>
        </p:txBody>
      </p:sp>
      <p:sp>
        <p:nvSpPr>
          <p:cNvPr id="21" name="TextBox 20"/>
          <p:cNvSpPr txBox="1"/>
          <p:nvPr/>
        </p:nvSpPr>
        <p:spPr>
          <a:xfrm>
            <a:off x="3977354" y="4273520"/>
            <a:ext cx="100540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Balancer</a:t>
            </a:r>
          </a:p>
        </p:txBody>
      </p:sp>
      <p:cxnSp>
        <p:nvCxnSpPr>
          <p:cNvPr id="22" name="Straight Arrow Connector 21"/>
          <p:cNvCxnSpPr>
            <a:endCxn id="36" idx="2"/>
          </p:cNvCxnSpPr>
          <p:nvPr/>
        </p:nvCxnSpPr>
        <p:spPr>
          <a:xfrm>
            <a:off x="3021306" y="4159511"/>
            <a:ext cx="1818062" cy="249"/>
          </a:xfrm>
          <a:prstGeom prst="straightConnector1">
            <a:avLst/>
          </a:prstGeom>
          <a:ln w="38100">
            <a:solidFill>
              <a:schemeClr val="accent1">
                <a:lumMod val="75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293222" y="1608587"/>
            <a:ext cx="1851275" cy="1235461"/>
          </a:xfrm>
          <a:prstGeom prst="rect">
            <a:avLst/>
          </a:prstGeom>
          <a:solidFill>
            <a:schemeClr val="accent1">
              <a:lumMod val="20000"/>
              <a:lumOff val="80000"/>
              <a:alpha val="52000"/>
            </a:schemeClr>
          </a:solidFill>
          <a:ln w="31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p:cNvSpPr txBox="1"/>
          <p:nvPr/>
        </p:nvSpPr>
        <p:spPr>
          <a:xfrm>
            <a:off x="747968" y="3278747"/>
            <a:ext cx="135615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Incoming Requests</a:t>
            </a:r>
          </a:p>
        </p:txBody>
      </p:sp>
      <p:sp>
        <p:nvSpPr>
          <p:cNvPr id="25" name="TextBox 24"/>
          <p:cNvSpPr txBox="1"/>
          <p:nvPr/>
        </p:nvSpPr>
        <p:spPr>
          <a:xfrm>
            <a:off x="1648451" y="1793030"/>
            <a:ext cx="1151277" cy="400110"/>
          </a:xfrm>
          <a:prstGeom prst="rect">
            <a:avLst/>
          </a:prstGeom>
          <a:solidFill>
            <a:schemeClr val="accent1">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Endpoint</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388" y="3121344"/>
            <a:ext cx="1001524" cy="1438086"/>
          </a:xfrm>
          <a:prstGeom prst="rect">
            <a:avLst/>
          </a:prstGeom>
        </p:spPr>
      </p:pic>
      <p:sp>
        <p:nvSpPr>
          <p:cNvPr id="27" name="Line Callout 2 (No Border) 26"/>
          <p:cNvSpPr/>
          <p:nvPr/>
        </p:nvSpPr>
        <p:spPr>
          <a:xfrm flipH="1">
            <a:off x="1013147" y="2154652"/>
            <a:ext cx="1655333" cy="1039894"/>
          </a:xfrm>
          <a:prstGeom prst="callout2">
            <a:avLst>
              <a:gd name="adj1" fmla="val 18750"/>
              <a:gd name="adj2" fmla="val 3642"/>
              <a:gd name="adj3" fmla="val 18750"/>
              <a:gd name="adj4" fmla="val -16667"/>
              <a:gd name="adj5" fmla="val 192699"/>
              <a:gd name="adj6" fmla="val -100838"/>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Private port</a:t>
            </a:r>
          </a:p>
        </p:txBody>
      </p:sp>
      <p:sp>
        <p:nvSpPr>
          <p:cNvPr id="28" name="Line Callout 2 (No Border) 27"/>
          <p:cNvSpPr/>
          <p:nvPr/>
        </p:nvSpPr>
        <p:spPr>
          <a:xfrm flipH="1">
            <a:off x="1439873" y="4266730"/>
            <a:ext cx="489296" cy="363214"/>
          </a:xfrm>
          <a:prstGeom prst="callout2">
            <a:avLst>
              <a:gd name="adj1" fmla="val 54180"/>
              <a:gd name="adj2" fmla="val 3079"/>
              <a:gd name="adj3" fmla="val 54181"/>
              <a:gd name="adj4" fmla="val -22295"/>
              <a:gd name="adj5" fmla="val -168756"/>
              <a:gd name="adj6" fmla="val -103405"/>
            </a:avLst>
          </a:prstGeom>
          <a:solidFill>
            <a:schemeClr val="accent1">
              <a:lumMod val="75000"/>
            </a:schemeClr>
          </a:solidFill>
          <a:ln w="9525">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VIP</a:t>
            </a:r>
          </a:p>
        </p:txBody>
      </p:sp>
      <p:sp>
        <p:nvSpPr>
          <p:cNvPr id="29" name="Line Callout 2 (No Border) 28"/>
          <p:cNvSpPr/>
          <p:nvPr/>
        </p:nvSpPr>
        <p:spPr>
          <a:xfrm>
            <a:off x="1859478" y="2442915"/>
            <a:ext cx="1671052" cy="1039894"/>
          </a:xfrm>
          <a:prstGeom prst="callout2">
            <a:avLst>
              <a:gd name="adj1" fmla="val 18750"/>
              <a:gd name="adj2" fmla="val 3642"/>
              <a:gd name="adj3" fmla="val 18750"/>
              <a:gd name="adj4" fmla="val -16667"/>
              <a:gd name="adj5" fmla="val 117171"/>
              <a:gd name="adj6" fmla="val 33975"/>
            </a:avLst>
          </a:prstGeom>
          <a:noFill/>
          <a:ln w="6350">
            <a:solidFill>
              <a:srgbClr val="FF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50000"/>
                  </a:srgbClr>
                </a:solidFill>
                <a:effectLst/>
                <a:uLnTx/>
                <a:uFillTx/>
                <a:latin typeface="Segoe UI Light" panose="020B0502040204020203" pitchFamily="34" charset="0"/>
                <a:ea typeface="+mn-ea"/>
                <a:cs typeface="Segoe UI Light" panose="020B0502040204020203" pitchFamily="34" charset="0"/>
              </a:rPr>
              <a:t>Public port</a:t>
            </a:r>
          </a:p>
        </p:txBody>
      </p:sp>
      <p:sp>
        <p:nvSpPr>
          <p:cNvPr id="30" name="TextBox 29"/>
          <p:cNvSpPr txBox="1"/>
          <p:nvPr/>
        </p:nvSpPr>
        <p:spPr>
          <a:xfrm>
            <a:off x="1207768" y="1357825"/>
            <a:ext cx="2020071"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Load-Balanced Set</a:t>
            </a:r>
          </a:p>
        </p:txBody>
      </p:sp>
      <p:sp>
        <p:nvSpPr>
          <p:cNvPr id="31" name="TextBox 30"/>
          <p:cNvSpPr txBox="1"/>
          <p:nvPr/>
        </p:nvSpPr>
        <p:spPr>
          <a:xfrm>
            <a:off x="10153106" y="5362615"/>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Site-to-Site gateway</a:t>
            </a:r>
          </a:p>
        </p:txBody>
      </p:sp>
      <p:grpSp>
        <p:nvGrpSpPr>
          <p:cNvPr id="32" name="Group 31"/>
          <p:cNvGrpSpPr/>
          <p:nvPr/>
        </p:nvGrpSpPr>
        <p:grpSpPr>
          <a:xfrm>
            <a:off x="8872559" y="4413938"/>
            <a:ext cx="2197278" cy="950623"/>
            <a:chOff x="8501917" y="5015124"/>
            <a:chExt cx="2970082" cy="95062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1917" y="5354494"/>
              <a:ext cx="2970082" cy="611253"/>
            </a:xfrm>
            <a:prstGeom prst="rect">
              <a:avLst/>
            </a:prstGeom>
          </p:spPr>
        </p:pic>
        <p:sp>
          <p:nvSpPr>
            <p:cNvPr id="34" name="TextBox 33"/>
            <p:cNvSpPr txBox="1"/>
            <p:nvPr/>
          </p:nvSpPr>
          <p:spPr>
            <a:xfrm>
              <a:off x="10570697" y="5015124"/>
              <a:ext cx="802844" cy="338554"/>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DNS</a:t>
              </a:r>
            </a:p>
          </p:txBody>
        </p:sp>
      </p:grpSp>
      <p:sp>
        <p:nvSpPr>
          <p:cNvPr id="36" name="Flowchart: Summing Junction 35"/>
          <p:cNvSpPr/>
          <p:nvPr/>
        </p:nvSpPr>
        <p:spPr>
          <a:xfrm>
            <a:off x="4839368" y="3980713"/>
            <a:ext cx="345427" cy="358094"/>
          </a:xfrm>
          <a:prstGeom prst="flowChartSummingJunctio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38" name="Straight Arrow Connector 37"/>
          <p:cNvCxnSpPr/>
          <p:nvPr/>
        </p:nvCxnSpPr>
        <p:spPr>
          <a:xfrm>
            <a:off x="847833" y="3662718"/>
            <a:ext cx="1550658" cy="17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307719" y="5672802"/>
            <a:ext cx="1273346" cy="584775"/>
          </a:xfrm>
          <a:prstGeom prst="rect">
            <a:avLst/>
          </a:prstGeom>
          <a:solidFill>
            <a:srgbClr val="FFFF00"/>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Point-to-Site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gateway</a:t>
            </a:r>
          </a:p>
        </p:txBody>
      </p:sp>
      <p:sp>
        <p:nvSpPr>
          <p:cNvPr id="46" name="Line Callout 2 (No Border) 45"/>
          <p:cNvSpPr/>
          <p:nvPr/>
        </p:nvSpPr>
        <p:spPr>
          <a:xfrm>
            <a:off x="10027538" y="3845402"/>
            <a:ext cx="1728423" cy="311955"/>
          </a:xfrm>
          <a:prstGeom prst="callout2">
            <a:avLst>
              <a:gd name="adj1" fmla="val 18750"/>
              <a:gd name="adj2" fmla="val -3615"/>
              <a:gd name="adj3" fmla="val 18750"/>
              <a:gd name="adj4" fmla="val -7063"/>
              <a:gd name="adj5" fmla="val 389647"/>
              <a:gd name="adj6" fmla="val -31063"/>
            </a:avLst>
          </a:prstGeom>
          <a:solidFill>
            <a:schemeClr val="tx1"/>
          </a:solidFill>
          <a:ln w="6350">
            <a:solidFill>
              <a:schemeClr val="tx1"/>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Regional </a:t>
            </a:r>
            <a:r>
              <a:rPr kumimoji="0" lang="en-US" sz="20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Vnet</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7" name="TextBox 46"/>
          <p:cNvSpPr txBox="1"/>
          <p:nvPr/>
        </p:nvSpPr>
        <p:spPr>
          <a:xfrm>
            <a:off x="5501746" y="3618960"/>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8" name="TextBox 47"/>
          <p:cNvSpPr txBox="1"/>
          <p:nvPr/>
        </p:nvSpPr>
        <p:spPr>
          <a:xfrm>
            <a:off x="5501745" y="4463322"/>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49" name="TextBox 48"/>
          <p:cNvSpPr txBox="1"/>
          <p:nvPr/>
        </p:nvSpPr>
        <p:spPr>
          <a:xfrm>
            <a:off x="5501745" y="4899071"/>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
        <p:nvSpPr>
          <p:cNvPr id="50" name="TextBox 49"/>
          <p:cNvSpPr txBox="1"/>
          <p:nvPr/>
        </p:nvSpPr>
        <p:spPr>
          <a:xfrm>
            <a:off x="5501745" y="3056803"/>
            <a:ext cx="493746" cy="338554"/>
          </a:xfrm>
          <a:prstGeom prst="rect">
            <a:avLst/>
          </a:prstGeom>
          <a:solidFill>
            <a:schemeClr val="accent1">
              <a:lumMod val="75000"/>
            </a:schemeClr>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DIP</a:t>
            </a:r>
          </a:p>
        </p:txBody>
      </p:sp>
    </p:spTree>
    <p:extLst>
      <p:ext uri="{BB962C8B-B14F-4D97-AF65-F5344CB8AC3E}">
        <p14:creationId xmlns:p14="http://schemas.microsoft.com/office/powerpoint/2010/main" val="160907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wipe(left)">
                                      <p:cBhvr>
                                        <p:cTn id="91" dur="500"/>
                                        <p:tgtEl>
                                          <p:spTgt spid="22"/>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childTnLst>
                          </p:cTn>
                        </p:par>
                        <p:par>
                          <p:cTn id="121" fill="hold">
                            <p:stCondLst>
                              <p:cond delay="500"/>
                            </p:stCondLst>
                            <p:childTnLst>
                              <p:par>
                                <p:cTn id="122" presetID="10" presetClass="entr" presetSubtype="0"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fade">
                                      <p:cBhvr>
                                        <p:cTn id="124" dur="500"/>
                                        <p:tgtEl>
                                          <p:spTgt spid="16"/>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4"/>
                                        </p:tgtEl>
                                        <p:attrNameLst>
                                          <p:attrName>style.visibility</p:attrName>
                                        </p:attrNameLst>
                                      </p:cBhvr>
                                      <p:to>
                                        <p:strVal val="visible"/>
                                      </p:to>
                                    </p:set>
                                    <p:animEffect transition="in" filter="fade">
                                      <p:cBhvr>
                                        <p:cTn id="133" dur="500"/>
                                        <p:tgtEl>
                                          <p:spTgt spid="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fade">
                                      <p:cBhvr>
                                        <p:cTn id="136" dur="500"/>
                                        <p:tgtEl>
                                          <p:spTgt spid="49"/>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fade">
                                      <p:cBhvr>
                                        <p:cTn id="140" dur="500"/>
                                        <p:tgtEl>
                                          <p:spTgt spid="1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animEffect transition="in" filter="fade">
                                      <p:cBhvr>
                                        <p:cTn id="145" dur="500"/>
                                        <p:tgtEl>
                                          <p:spTgt spid="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500"/>
                                        <p:tgtEl>
                                          <p:spTgt spid="2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9"/>
                                        </p:tgtEl>
                                        <p:attrNameLst>
                                          <p:attrName>style.visibility</p:attrName>
                                        </p:attrNameLst>
                                      </p:cBhvr>
                                      <p:to>
                                        <p:strVal val="visible"/>
                                      </p:to>
                                    </p:set>
                                    <p:animEffect transition="in" filter="fade">
                                      <p:cBhvr>
                                        <p:cTn id="153" dur="500"/>
                                        <p:tgtEl>
                                          <p:spTgt spid="19"/>
                                        </p:tgtEl>
                                      </p:cBhvr>
                                    </p:animEffect>
                                  </p:childTnLst>
                                </p:cTn>
                              </p:par>
                            </p:childTnLst>
                          </p:cTn>
                        </p:par>
                      </p:childTnLst>
                    </p:cTn>
                  </p:par>
                  <p:par>
                    <p:cTn id="154" fill="hold">
                      <p:stCondLst>
                        <p:cond delay="indefinite"/>
                      </p:stCondLst>
                      <p:childTnLst>
                        <p:par>
                          <p:cTn id="155" fill="hold">
                            <p:stCondLst>
                              <p:cond delay="0"/>
                            </p:stCondLst>
                            <p:childTnLst>
                              <p:par>
                                <p:cTn id="156" presetID="26" presetClass="emph" presetSubtype="0" fill="hold" grpId="1" nodeType="clickEffect">
                                  <p:stCondLst>
                                    <p:cond delay="0"/>
                                  </p:stCondLst>
                                  <p:childTnLst>
                                    <p:animEffect transition="out" filter="fade">
                                      <p:cBhvr>
                                        <p:cTn id="157" dur="500" tmFilter="0, 0; .2, .5; .8, .5; 1, 0"/>
                                        <p:tgtEl>
                                          <p:spTgt spid="19"/>
                                        </p:tgtEl>
                                      </p:cBhvr>
                                    </p:animEffect>
                                    <p:animScale>
                                      <p:cBhvr>
                                        <p:cTn id="158" dur="250" autoRev="1" fill="hold"/>
                                        <p:tgtEl>
                                          <p:spTgt spid="19"/>
                                        </p:tgtEl>
                                      </p:cBhvr>
                                      <p:by x="105000" y="105000"/>
                                    </p:animScale>
                                  </p:childTnLst>
                                </p:cTn>
                              </p:par>
                            </p:childTnLst>
                          </p:cTn>
                        </p:par>
                        <p:par>
                          <p:cTn id="159" fill="hold">
                            <p:stCondLst>
                              <p:cond delay="500"/>
                            </p:stCondLst>
                            <p:childTnLst>
                              <p:par>
                                <p:cTn id="160" presetID="10" presetClass="exit" presetSubtype="0" fill="hold" nodeType="afterEffect">
                                  <p:stCondLst>
                                    <p:cond delay="0"/>
                                  </p:stCondLst>
                                  <p:childTnLst>
                                    <p:animEffect transition="out" filter="fade">
                                      <p:cBhvr>
                                        <p:cTn id="161" dur="500"/>
                                        <p:tgtEl>
                                          <p:spTgt spid="7"/>
                                        </p:tgtEl>
                                      </p:cBhvr>
                                    </p:animEffect>
                                    <p:set>
                                      <p:cBhvr>
                                        <p:cTn id="162" dur="1" fill="hold">
                                          <p:stCondLst>
                                            <p:cond delay="499"/>
                                          </p:stCondLst>
                                        </p:cTn>
                                        <p:tgtEl>
                                          <p:spTgt spid="7"/>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15"/>
                                        </p:tgtEl>
                                      </p:cBhvr>
                                    </p:animEffect>
                                    <p:set>
                                      <p:cBhvr>
                                        <p:cTn id="1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P spid="14" grpId="0"/>
      <p:bldP spid="15" grpId="0" animBg="1"/>
      <p:bldP spid="15" grpId="1" animBg="1"/>
      <p:bldP spid="16" grpId="0" animBg="1"/>
      <p:bldP spid="17" grpId="0" animBg="1"/>
      <p:bldP spid="18" grpId="0" animBg="1"/>
      <p:bldP spid="19" grpId="0" animBg="1"/>
      <p:bldP spid="19" grpId="1" animBg="1"/>
      <p:bldP spid="20" grpId="0" animBg="1"/>
      <p:bldP spid="21" grpId="0"/>
      <p:bldP spid="23" grpId="0" animBg="1"/>
      <p:bldP spid="24" grpId="0"/>
      <p:bldP spid="25" grpId="0" animBg="1"/>
      <p:bldP spid="27" grpId="0" animBg="1"/>
      <p:bldP spid="28" grpId="0" animBg="1"/>
      <p:bldP spid="29" grpId="0" animBg="1"/>
      <p:bldP spid="30" grpId="0" animBg="1"/>
      <p:bldP spid="31" grpId="0" animBg="1"/>
      <p:bldP spid="36" grpId="0" animBg="1"/>
      <p:bldP spid="45" grpId="0" animBg="1"/>
      <p:bldP spid="46" grpId="0" animBg="1"/>
      <p:bldP spid="47" grpId="0" animBg="1"/>
      <p:bldP spid="48" grpId="0" animBg="1"/>
      <p:bldP spid="49" grpId="0" animBg="1"/>
      <p:bldP spid="50" grpId="0" animBg="1"/>
      <p:bldP spid="5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2"/>
              </a:rPr>
              <a:t>Scripting with PowerShell</a:t>
            </a:r>
            <a:r>
              <a:rPr lang="en-US" sz="1400" dirty="0"/>
              <a:t>. </a:t>
            </a:r>
            <a:r>
              <a:rPr lang="en-US" sz="1400" dirty="0">
                <a:hlinkClick r:id="rId2"/>
              </a:rPr>
              <a:t>https://technet.microsoft.com/en-us/library/bb978526.aspx</a:t>
            </a:r>
            <a:r>
              <a:rPr lang="en-US" sz="1400" dirty="0"/>
              <a:t> </a:t>
            </a:r>
          </a:p>
          <a:p>
            <a:r>
              <a:rPr lang="en-US" sz="1400" dirty="0"/>
              <a:t>Review the </a:t>
            </a:r>
            <a:r>
              <a:rPr lang="en-US" sz="1400" dirty="0">
                <a:hlinkClick r:id="rId3"/>
              </a:rPr>
              <a:t>Install article </a:t>
            </a:r>
            <a:r>
              <a:rPr lang="en-US" sz="1400" dirty="0"/>
              <a:t>to get Azure PowerShell running </a:t>
            </a:r>
            <a:br>
              <a:rPr lang="en-US" sz="1400" dirty="0"/>
            </a:br>
            <a:r>
              <a:rPr lang="en-US" sz="1400" dirty="0">
                <a:hlinkClick r:id="rId3"/>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4"/>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5"/>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6"/>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7"/>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PowerShell Working with a VM using RM </a:t>
            </a:r>
            <a:br>
              <a:rPr lang="en-US" dirty="0"/>
            </a:br>
            <a:r>
              <a:rPr lang="en-US" dirty="0"/>
              <a:t>--- NEED TO UPDATE TO RM</a:t>
            </a:r>
          </a:p>
        </p:txBody>
      </p:sp>
      <p:sp>
        <p:nvSpPr>
          <p:cNvPr id="10" name="Content Placeholder 9"/>
          <p:cNvSpPr>
            <a:spLocks noGrp="1"/>
          </p:cNvSpPr>
          <p:nvPr>
            <p:ph sz="half" idx="1"/>
          </p:nvPr>
        </p:nvSpPr>
        <p:spPr/>
        <p:txBody>
          <a:bodyPr>
            <a:noAutofit/>
          </a:bodyPr>
          <a:lstStyle/>
          <a:p>
            <a:pPr lvl="0"/>
            <a:r>
              <a:rPr lang="en-US" sz="1600" i="1" dirty="0"/>
              <a:t>Get-</a:t>
            </a:r>
            <a:r>
              <a:rPr lang="en-US" sz="1600" i="1" dirty="0" err="1"/>
              <a:t>AzureVM</a:t>
            </a:r>
            <a:r>
              <a:rPr lang="en-US" sz="1600" dirty="0"/>
              <a:t> List Azure VM’s.</a:t>
            </a:r>
          </a:p>
          <a:p>
            <a:pPr lvl="0"/>
            <a:r>
              <a:rPr lang="en-US" sz="1600" dirty="0"/>
              <a:t>Create a new VM:</a:t>
            </a:r>
          </a:p>
          <a:p>
            <a:pPr lvl="0"/>
            <a:r>
              <a:rPr lang="en-US" sz="1600" i="1" dirty="0"/>
              <a:t>New-</a:t>
            </a:r>
            <a:r>
              <a:rPr lang="en-US" sz="1600" i="1" dirty="0" err="1"/>
              <a:t>AzureVMConfig</a:t>
            </a:r>
            <a:r>
              <a:rPr lang="en-US" sz="1600" dirty="0"/>
              <a:t> Creates a new VM configuration object. You can then use this object to perform a new deployment as well as to add a new VM to an existing deployment.</a:t>
            </a:r>
          </a:p>
          <a:p>
            <a:pPr lvl="0"/>
            <a:r>
              <a:rPr lang="en-US" sz="1600" i="1" dirty="0"/>
              <a:t>Add-</a:t>
            </a:r>
            <a:r>
              <a:rPr lang="en-US" sz="1600" i="1" dirty="0" err="1"/>
              <a:t>AzureProvisioningConfig</a:t>
            </a:r>
            <a:r>
              <a:rPr lang="en-US" sz="1600" dirty="0"/>
              <a:t> Adds the provisioning configuration to an Azure VM.</a:t>
            </a:r>
          </a:p>
          <a:p>
            <a:pPr lvl="0"/>
            <a:r>
              <a:rPr lang="en-US" sz="1600" i="1" dirty="0"/>
              <a:t>Set-</a:t>
            </a:r>
            <a:r>
              <a:rPr lang="en-US" sz="1600" i="1" dirty="0" err="1"/>
              <a:t>AzureSubnet</a:t>
            </a:r>
            <a:r>
              <a:rPr lang="en-US" sz="1600" dirty="0"/>
              <a:t> Sets the subnet list for a VM configuration.</a:t>
            </a:r>
          </a:p>
          <a:p>
            <a:pPr lvl="0"/>
            <a:r>
              <a:rPr lang="en-US" sz="1600" i="1" dirty="0"/>
              <a:t>New-</a:t>
            </a:r>
            <a:r>
              <a:rPr lang="en-US" sz="1600" i="1" dirty="0" err="1"/>
              <a:t>AzureVM</a:t>
            </a:r>
            <a:r>
              <a:rPr lang="en-US" sz="1600" dirty="0"/>
              <a:t> Adds a new VM to an existing Azure service, or creates a new VM and service in the current subscription if either the </a:t>
            </a:r>
            <a:r>
              <a:rPr lang="en-US" sz="1600" i="1" dirty="0"/>
              <a:t>-Location</a:t>
            </a:r>
            <a:r>
              <a:rPr lang="en-US" sz="1600" dirty="0"/>
              <a:t> or </a:t>
            </a:r>
            <a:r>
              <a:rPr lang="en-US" sz="1600" i="1" dirty="0"/>
              <a:t>-</a:t>
            </a:r>
            <a:r>
              <a:rPr lang="en-US" sz="1600" i="1" dirty="0" err="1"/>
              <a:t>AffinityGroup</a:t>
            </a:r>
            <a:r>
              <a:rPr lang="en-US" sz="1600" dirty="0"/>
              <a:t> is specified.</a:t>
            </a:r>
          </a:p>
          <a:p>
            <a:r>
              <a:rPr lang="en-US" sz="1600" dirty="0"/>
              <a:t>Example:</a:t>
            </a:r>
          </a:p>
          <a:p>
            <a:r>
              <a:rPr lang="en-US" sz="1600" dirty="0"/>
              <a:t>New-</a:t>
            </a:r>
            <a:r>
              <a:rPr lang="en-US" sz="1600" dirty="0" err="1"/>
              <a:t>AzureVMConfig</a:t>
            </a:r>
            <a:r>
              <a:rPr lang="en-US" sz="1600" dirty="0"/>
              <a:t> -Name &lt;</a:t>
            </a:r>
            <a:r>
              <a:rPr lang="en-US" sz="1600" dirty="0" err="1"/>
              <a:t>VmName</a:t>
            </a:r>
            <a:r>
              <a:rPr lang="en-US" sz="1600" dirty="0"/>
              <a:t>&gt; -</a:t>
            </a:r>
            <a:r>
              <a:rPr lang="en-US" sz="1600" dirty="0" err="1"/>
              <a:t>InstanceSize</a:t>
            </a:r>
            <a:r>
              <a:rPr lang="en-US" sz="1600" dirty="0"/>
              <a:t> Small –</a:t>
            </a:r>
            <a:r>
              <a:rPr lang="en-US" sz="1600" dirty="0" err="1"/>
              <a:t>ImageName</a:t>
            </a:r>
            <a:r>
              <a:rPr lang="en-US" sz="1600" dirty="0"/>
              <a:t> &lt;</a:t>
            </a:r>
            <a:r>
              <a:rPr lang="en-US" sz="1600" dirty="0" err="1"/>
              <a:t>ImageNameVHDString</a:t>
            </a:r>
            <a:r>
              <a:rPr lang="en-US" sz="1600" dirty="0"/>
              <a:t>&gt; `</a:t>
            </a:r>
            <a:br>
              <a:rPr lang="en-US" sz="1600" dirty="0"/>
            </a:br>
            <a:r>
              <a:rPr lang="en-US" sz="1600" dirty="0"/>
              <a:t>| Add-</a:t>
            </a:r>
            <a:r>
              <a:rPr lang="en-US" sz="1600" dirty="0" err="1"/>
              <a:t>AzureProvisioningConfig</a:t>
            </a:r>
            <a:r>
              <a:rPr lang="en-US" sz="1600" dirty="0"/>
              <a:t> –Windows –Password &lt;</a:t>
            </a:r>
            <a:r>
              <a:rPr lang="en-US" sz="1600" dirty="0" err="1"/>
              <a:t>adminPassword</a:t>
            </a:r>
            <a:r>
              <a:rPr lang="en-US" sz="1600" dirty="0"/>
              <a:t>&gt; -</a:t>
            </a:r>
            <a:r>
              <a:rPr lang="en-US" sz="1600" dirty="0" err="1"/>
              <a:t>AdminUsername</a:t>
            </a:r>
            <a:r>
              <a:rPr lang="en-US" sz="1600" dirty="0"/>
              <a:t> &lt;</a:t>
            </a:r>
            <a:r>
              <a:rPr lang="en-US" sz="1600" dirty="0" err="1"/>
              <a:t>adminusername</a:t>
            </a:r>
            <a:r>
              <a:rPr lang="en-US" sz="1600" dirty="0"/>
              <a:t>&gt; ` </a:t>
            </a:r>
            <a:br>
              <a:rPr lang="en-US" sz="1600" dirty="0"/>
            </a:br>
            <a:r>
              <a:rPr lang="en-US" sz="1600" dirty="0"/>
              <a:t>| Set-</a:t>
            </a:r>
            <a:r>
              <a:rPr lang="en-US" sz="1600" dirty="0" err="1"/>
              <a:t>AzureSubnet</a:t>
            </a:r>
            <a:r>
              <a:rPr lang="en-US" sz="1600" dirty="0"/>
              <a:t> 'AD-Production' ` </a:t>
            </a:r>
            <a:br>
              <a:rPr lang="en-US" sz="1600" dirty="0"/>
            </a:br>
            <a:r>
              <a:rPr lang="en-US" sz="1600" dirty="0"/>
              <a:t>| New-</a:t>
            </a:r>
            <a:r>
              <a:rPr lang="en-US" sz="1600" dirty="0" err="1"/>
              <a:t>AzureVM</a:t>
            </a:r>
            <a:r>
              <a:rPr lang="en-US" sz="1600" dirty="0"/>
              <a:t> –</a:t>
            </a:r>
            <a:r>
              <a:rPr lang="en-US" sz="1600" dirty="0" err="1"/>
              <a:t>ServiceName</a:t>
            </a:r>
            <a:r>
              <a:rPr lang="en-US" sz="1600" dirty="0"/>
              <a:t> &lt;</a:t>
            </a:r>
            <a:r>
              <a:rPr lang="en-US" sz="1600" dirty="0" err="1"/>
              <a:t>MyServiceName</a:t>
            </a:r>
            <a:r>
              <a:rPr lang="en-US" sz="1600" dirty="0"/>
              <a:t>&gt; -</a:t>
            </a:r>
            <a:r>
              <a:rPr lang="en-US" sz="1600" dirty="0" err="1"/>
              <a:t>VNetName</a:t>
            </a:r>
            <a:r>
              <a:rPr lang="en-US" sz="1600" dirty="0"/>
              <a:t> &lt;</a:t>
            </a:r>
            <a:r>
              <a:rPr lang="en-US" sz="1600" dirty="0" err="1"/>
              <a:t>MyNetworkName</a:t>
            </a:r>
            <a:r>
              <a:rPr lang="en-US" sz="1600" dirty="0"/>
              <a:t>&gt; </a:t>
            </a:r>
          </a:p>
        </p:txBody>
      </p:sp>
      <p:sp>
        <p:nvSpPr>
          <p:cNvPr id="11" name="Content Placeholder 10"/>
          <p:cNvSpPr>
            <a:spLocks noGrp="1"/>
          </p:cNvSpPr>
          <p:nvPr>
            <p:ph sz="half" idx="2"/>
          </p:nvPr>
        </p:nvSpPr>
        <p:spPr/>
        <p:txBody>
          <a:bodyPr>
            <a:normAutofit fontScale="32500" lnSpcReduction="20000"/>
          </a:bodyPr>
          <a:lstStyle/>
          <a:p>
            <a:pPr lvl="0"/>
            <a:r>
              <a:rPr lang="en-US" i="1" dirty="0"/>
              <a:t>Remove-</a:t>
            </a:r>
            <a:r>
              <a:rPr lang="en-US" i="1" dirty="0" err="1"/>
              <a:t>AzureVM</a:t>
            </a:r>
            <a:r>
              <a:rPr lang="en-US" b="1" dirty="0"/>
              <a:t> </a:t>
            </a:r>
            <a:r>
              <a:rPr lang="en-US" dirty="0"/>
              <a:t>Removes an Azure VM (Note this command provides a -</a:t>
            </a:r>
            <a:r>
              <a:rPr lang="en-US" i="1" dirty="0" err="1"/>
              <a:t>DeleteVHD</a:t>
            </a:r>
            <a:r>
              <a:rPr lang="en-US" dirty="0"/>
              <a:t> switch to also remove the underlying disks when you remove the </a:t>
            </a:r>
            <a:r>
              <a:rPr lang="en-US" dirty="0" err="1"/>
              <a:t>AzureVM</a:t>
            </a:r>
            <a:r>
              <a:rPr lang="en-US" dirty="0"/>
              <a:t>)  .</a:t>
            </a:r>
          </a:p>
          <a:p>
            <a:pPr lvl="0"/>
            <a:r>
              <a:rPr lang="en-US" i="1" dirty="0"/>
              <a:t>Restart-</a:t>
            </a:r>
            <a:r>
              <a:rPr lang="en-US" i="1" dirty="0" err="1"/>
              <a:t>AzureVM</a:t>
            </a:r>
            <a:r>
              <a:rPr lang="en-US" b="1" dirty="0"/>
              <a:t> </a:t>
            </a:r>
            <a:r>
              <a:rPr lang="en-US" dirty="0"/>
              <a:t>Restarts an Azure VM.</a:t>
            </a:r>
          </a:p>
          <a:p>
            <a:pPr lvl="0"/>
            <a:r>
              <a:rPr lang="en-US" i="1" dirty="0"/>
              <a:t>Start-</a:t>
            </a:r>
            <a:r>
              <a:rPr lang="en-US" i="1" dirty="0" err="1"/>
              <a:t>AzureVM</a:t>
            </a:r>
            <a:r>
              <a:rPr lang="en-US" dirty="0"/>
              <a:t> Requests the start of an Azure VM.</a:t>
            </a:r>
          </a:p>
          <a:p>
            <a:pPr lvl="0"/>
            <a:r>
              <a:rPr lang="en-US" i="1" dirty="0"/>
              <a:t>Stop-</a:t>
            </a:r>
            <a:r>
              <a:rPr lang="en-US" i="1" dirty="0" err="1"/>
              <a:t>AzureVM</a:t>
            </a:r>
            <a:r>
              <a:rPr lang="en-US" dirty="0"/>
              <a:t> Requests a shutdown of a VM (includes deallocate d  status unless </a:t>
            </a:r>
            <a:r>
              <a:rPr lang="en-US" i="1" dirty="0"/>
              <a:t>-</a:t>
            </a:r>
            <a:r>
              <a:rPr lang="en-US" i="1" dirty="0" err="1"/>
              <a:t>StayProvisioned</a:t>
            </a:r>
            <a:r>
              <a:rPr lang="en-US" dirty="0"/>
              <a:t> parameter is passed).</a:t>
            </a:r>
          </a:p>
          <a:p>
            <a:pPr lvl="0"/>
            <a:r>
              <a:rPr lang="en-US" i="1" dirty="0"/>
              <a:t>Update-</a:t>
            </a:r>
            <a:r>
              <a:rPr lang="en-US" i="1" dirty="0" err="1"/>
              <a:t>AzureVM</a:t>
            </a:r>
            <a:r>
              <a:rPr lang="en-US" dirty="0"/>
              <a:t> Accepts update information for the specified VM and initiates the update. You can add or remove data drives, modify the cache mode of data or operating system disks, change the network endpoints, or change the size of the VM.</a:t>
            </a:r>
          </a:p>
          <a:p>
            <a:pPr lvl="0"/>
            <a:r>
              <a:rPr lang="en-US" dirty="0"/>
              <a:t>You can use “VM Name” or </a:t>
            </a:r>
            <a:r>
              <a:rPr lang="en-US" dirty="0" err="1"/>
              <a:t>VM.Object</a:t>
            </a:r>
            <a:r>
              <a:rPr lang="en-US" dirty="0"/>
              <a:t> in all scripts; for example </a:t>
            </a:r>
          </a:p>
          <a:p>
            <a:r>
              <a:rPr lang="en-US" dirty="0"/>
              <a:t>Restart-</a:t>
            </a:r>
            <a:r>
              <a:rPr lang="en-US" dirty="0" err="1"/>
              <a:t>AzureVM</a:t>
            </a:r>
            <a:r>
              <a:rPr lang="en-US" dirty="0"/>
              <a:t> [-Name] &lt;String&gt; [-</a:t>
            </a:r>
            <a:r>
              <a:rPr lang="en-US" dirty="0" err="1"/>
              <a:t>ServiceName</a:t>
            </a:r>
            <a:r>
              <a:rPr lang="en-US" dirty="0"/>
              <a:t>] &lt;String&gt; [&lt;</a:t>
            </a:r>
            <a:r>
              <a:rPr lang="en-US" dirty="0" err="1"/>
              <a:t>CommonParameters</a:t>
            </a:r>
            <a:r>
              <a:rPr lang="en-US" dirty="0"/>
              <a:t>&gt;]</a:t>
            </a:r>
          </a:p>
          <a:p>
            <a:r>
              <a:rPr lang="en-US" dirty="0"/>
              <a:t>or:</a:t>
            </a:r>
          </a:p>
          <a:p>
            <a:r>
              <a:rPr lang="en-US" dirty="0"/>
              <a:t>Restart-</a:t>
            </a:r>
            <a:r>
              <a:rPr lang="en-US" dirty="0" err="1"/>
              <a:t>AzureVM</a:t>
            </a:r>
            <a:r>
              <a:rPr lang="en-US" dirty="0"/>
              <a:t> -VM &lt;</a:t>
            </a:r>
            <a:r>
              <a:rPr lang="en-US" dirty="0" err="1"/>
              <a:t>PersistentVM</a:t>
            </a:r>
            <a:r>
              <a:rPr lang="en-US" dirty="0"/>
              <a:t>&gt; [-</a:t>
            </a:r>
            <a:r>
              <a:rPr lang="en-US" dirty="0" err="1"/>
              <a:t>ServiceName</a:t>
            </a:r>
            <a:r>
              <a:rPr lang="en-US" dirty="0"/>
              <a:t>] &lt;String&gt; [&lt;</a:t>
            </a:r>
            <a:r>
              <a:rPr lang="en-US" dirty="0" err="1"/>
              <a:t>CommonParameters</a:t>
            </a:r>
            <a:r>
              <a:rPr lang="en-US" dirty="0"/>
              <a:t>&gt;]</a:t>
            </a:r>
          </a:p>
          <a:p>
            <a:pPr lvl="0"/>
            <a:r>
              <a:rPr lang="en-US" i="1" dirty="0"/>
              <a:t>Add-</a:t>
            </a:r>
            <a:r>
              <a:rPr lang="en-US" i="1" dirty="0" err="1"/>
              <a:t>AzureVhd</a:t>
            </a:r>
            <a:r>
              <a:rPr lang="en-US" dirty="0"/>
              <a:t> Uploads a VHD to Azure (as a fixed drive) and converts from dynamic to fixed.</a:t>
            </a:r>
          </a:p>
          <a:p>
            <a:pPr lvl="0"/>
            <a:r>
              <a:rPr lang="en-US" i="1" dirty="0"/>
              <a:t>Get-</a:t>
            </a:r>
            <a:r>
              <a:rPr lang="en-US" i="1" dirty="0" err="1"/>
              <a:t>AzureDisk</a:t>
            </a:r>
            <a:r>
              <a:rPr lang="en-US" i="1" dirty="0"/>
              <a:t> </a:t>
            </a:r>
            <a:r>
              <a:rPr lang="en-US" dirty="0"/>
              <a:t>[[-</a:t>
            </a:r>
            <a:r>
              <a:rPr lang="en-US" dirty="0" err="1"/>
              <a:t>DriveName</a:t>
            </a:r>
            <a:r>
              <a:rPr lang="en-US" dirty="0"/>
              <a:t>] &lt;String&gt;] [&lt;</a:t>
            </a:r>
            <a:r>
              <a:rPr lang="en-US" dirty="0" err="1"/>
              <a:t>CommonParameters</a:t>
            </a:r>
            <a:r>
              <a:rPr lang="en-US" dirty="0"/>
              <a:t>&gt;] Get a particular drive with which to work.</a:t>
            </a:r>
          </a:p>
          <a:p>
            <a:pPr lvl="0"/>
            <a:r>
              <a:rPr lang="en-US" i="1" dirty="0"/>
              <a:t>Add-</a:t>
            </a:r>
            <a:r>
              <a:rPr lang="en-US" i="1" dirty="0" err="1"/>
              <a:t>AzureDisk</a:t>
            </a:r>
            <a:r>
              <a:rPr lang="en-US" dirty="0"/>
              <a:t> Adds a new drive to the Microsoft Azure drive repository in the current subscription. This drive is bootable if you specify the optional </a:t>
            </a:r>
            <a:r>
              <a:rPr lang="en-US" i="1" dirty="0"/>
              <a:t>-OS</a:t>
            </a:r>
            <a:r>
              <a:rPr lang="en-US" dirty="0"/>
              <a:t> parameter. If you don’t specify it, the drive is a data drive. The required parameters are </a:t>
            </a:r>
            <a:r>
              <a:rPr lang="en-US" i="1" dirty="0" err="1"/>
              <a:t>DiskName</a:t>
            </a:r>
            <a:r>
              <a:rPr lang="en-US" dirty="0"/>
              <a:t> and </a:t>
            </a:r>
            <a:r>
              <a:rPr lang="en-US" i="1" dirty="0" err="1"/>
              <a:t>MediaLocation</a:t>
            </a:r>
            <a:r>
              <a:rPr lang="en-US" i="1" dirty="0"/>
              <a:t>.</a:t>
            </a:r>
            <a:endParaRPr lang="en-US" dirty="0"/>
          </a:p>
          <a:p>
            <a:pPr lvl="0"/>
            <a:r>
              <a:rPr lang="en-US" i="1" dirty="0"/>
              <a:t>Add-</a:t>
            </a:r>
            <a:r>
              <a:rPr lang="en-US" i="1" dirty="0" err="1"/>
              <a:t>AzureDataDisk</a:t>
            </a:r>
            <a:r>
              <a:rPr lang="en-US" dirty="0"/>
              <a:t> Adds a new data drive to a VM object. Use the </a:t>
            </a:r>
            <a:r>
              <a:rPr lang="en-US" i="1" dirty="0"/>
              <a:t>-</a:t>
            </a:r>
            <a:r>
              <a:rPr lang="en-US" i="1" dirty="0" err="1"/>
              <a:t>CreateNew</a:t>
            </a:r>
            <a:r>
              <a:rPr lang="en-US" dirty="0"/>
              <a:t> parameter to create a new data drive with a specified size and label, and then attach it. Use the </a:t>
            </a:r>
            <a:r>
              <a:rPr lang="en-US" i="1" dirty="0"/>
              <a:t>-Import</a:t>
            </a:r>
            <a:r>
              <a:rPr lang="en-US" dirty="0"/>
              <a:t> parameter to attach an existing drive from the image repository. Use the </a:t>
            </a:r>
            <a:r>
              <a:rPr lang="en-US" i="1" dirty="0"/>
              <a:t>-</a:t>
            </a:r>
            <a:r>
              <a:rPr lang="en-US" i="1" dirty="0" err="1"/>
              <a:t>ImportFrom</a:t>
            </a:r>
            <a:r>
              <a:rPr lang="en-US" dirty="0"/>
              <a:t> parameter to attach an existing drive from a Blob in a storage account. Using this cmdlet, you can specify the host-cache mode of attached data drives.</a:t>
            </a:r>
          </a:p>
          <a:p>
            <a:r>
              <a:rPr lang="en-US" dirty="0"/>
              <a:t> Author: What is this? To what is it referring? This is kind of coming from out of the blue, so I think we need some more description here.</a:t>
            </a:r>
          </a:p>
          <a:p>
            <a:r>
              <a:rPr lang="en-US" dirty="0"/>
              <a:t> done</a:t>
            </a:r>
          </a:p>
          <a:p>
            <a:r>
              <a:rPr lang="en-US" dirty="0"/>
              <a:t> Author: Is this part of the command? Should it be in italic?</a:t>
            </a:r>
          </a:p>
          <a:p>
            <a:r>
              <a:rPr lang="en-US" dirty="0"/>
              <a:t> No, there is not a deallocation command.  Deallocation is a status.</a:t>
            </a:r>
          </a:p>
          <a:p>
            <a:endParaRPr lang="en-US" dirty="0"/>
          </a:p>
        </p:txBody>
      </p:sp>
    </p:spTree>
    <p:extLst>
      <p:ext uri="{BB962C8B-B14F-4D97-AF65-F5344CB8AC3E}">
        <p14:creationId xmlns:p14="http://schemas.microsoft.com/office/powerpoint/2010/main" val="420623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PowerShell Working with a VM using ARM</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917867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782" y="228599"/>
            <a:ext cx="5884333" cy="6482443"/>
          </a:xfrm>
        </p:spPr>
      </p:pic>
    </p:spTree>
    <p:extLst>
      <p:ext uri="{BB962C8B-B14F-4D97-AF65-F5344CB8AC3E}">
        <p14:creationId xmlns:p14="http://schemas.microsoft.com/office/powerpoint/2010/main" val="36845850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6.1 Summary</a:t>
            </a:r>
          </a:p>
        </p:txBody>
      </p:sp>
      <p:sp>
        <p:nvSpPr>
          <p:cNvPr id="4" name="Content Placeholder 3"/>
          <p:cNvSpPr>
            <a:spLocks noGrp="1"/>
          </p:cNvSpPr>
          <p:nvPr>
            <p:ph idx="1"/>
          </p:nvPr>
        </p:nvSpPr>
        <p:spPr/>
        <p:txBody>
          <a:bodyPr>
            <a:normAutofit fontScale="92500" lnSpcReduction="10000"/>
          </a:bodyPr>
          <a:lstStyle/>
          <a:p>
            <a:pPr marL="571500" lvl="0" indent="-571500">
              <a:buFont typeface="Arial" panose="020B0604020202020204" pitchFamily="34" charset="0"/>
              <a:buChar char="•"/>
            </a:pPr>
            <a:r>
              <a:rPr lang="en-US" dirty="0"/>
              <a:t>System Center is made up of many components that can help you to manage, monitor, orchestrate, and protect systems.</a:t>
            </a:r>
          </a:p>
          <a:p>
            <a:pPr marL="571500" lvl="0" indent="-571500">
              <a:buFont typeface="Arial" panose="020B0604020202020204" pitchFamily="34" charset="0"/>
              <a:buChar char="•"/>
            </a:pPr>
            <a:r>
              <a:rPr lang="en-US" dirty="0"/>
              <a:t>Designing solutions for a hybrid scenario can save time and money while simplifying and automating IT tasks</a:t>
            </a:r>
          </a:p>
          <a:p>
            <a:pPr marL="571500" lvl="0" indent="-571500">
              <a:buFont typeface="Arial" panose="020B0604020202020204" pitchFamily="34" charset="0"/>
              <a:buChar char="•"/>
            </a:pPr>
            <a:r>
              <a:rPr lang="en-US" dirty="0"/>
              <a:t>The larger an enterprise, the more likely it needs automation, management, monitoring, and protection. However, the tools and use cases for hybrid scenarios are relevant for any size of business  .</a:t>
            </a:r>
          </a:p>
          <a:p>
            <a:pPr marL="571500" indent="-571500">
              <a:buFont typeface="Arial" panose="020B0604020202020204" pitchFamily="34" charset="0"/>
              <a:buChar char="•"/>
            </a:pPr>
            <a:r>
              <a:rPr lang="en-US" dirty="0"/>
              <a:t> “size of business”? “business size”?</a:t>
            </a:r>
          </a:p>
          <a:p>
            <a:pPr marL="571500" indent="-571500">
              <a:buFont typeface="Arial" panose="020B0604020202020204" pitchFamily="34" charset="0"/>
              <a:buChar char="•"/>
            </a:pPr>
            <a:r>
              <a:rPr lang="en-US" dirty="0"/>
              <a:t> No clue?</a:t>
            </a:r>
          </a:p>
          <a:p>
            <a:endParaRPr lang="en-US" dirty="0"/>
          </a:p>
        </p:txBody>
      </p:sp>
    </p:spTree>
    <p:extLst>
      <p:ext uri="{BB962C8B-B14F-4D97-AF65-F5344CB8AC3E}">
        <p14:creationId xmlns:p14="http://schemas.microsoft.com/office/powerpoint/2010/main" val="25476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7722</TotalTime>
  <Words>9097</Words>
  <Application>Microsoft Office PowerPoint</Application>
  <PresentationFormat>Widescreen</PresentationFormat>
  <Paragraphs>997</Paragraphs>
  <Slides>82</Slides>
  <Notes>33</Notes>
  <HiddenSlides>7</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82</vt:i4>
      </vt:variant>
    </vt:vector>
  </HeadingPairs>
  <TitlesOfParts>
    <vt:vector size="99"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Operations Management Suite</vt:lpstr>
      <vt:lpstr>System Center for Azure Overview</vt:lpstr>
      <vt:lpstr>Operations Manager for Azure</vt:lpstr>
      <vt:lpstr>Operations Manager</vt:lpstr>
      <vt:lpstr>Azure Management Pack</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6 Manage, Monitory, Business Continuity</vt:lpstr>
      <vt:lpstr>Azure PowerShell Module</vt:lpstr>
      <vt:lpstr>PS Workflows for Azure</vt:lpstr>
      <vt:lpstr>Configuration Automation</vt:lpstr>
      <vt:lpstr>Azure Automation</vt:lpstr>
      <vt:lpstr>What is Business Continuity and Disaster Recovery (BC/DR)</vt:lpstr>
      <vt:lpstr>Azure BC/DR Capabilities &amp; Use Cases</vt:lpstr>
      <vt:lpstr>Disaster Recovery Capabilities &amp; Use Cases</vt:lpstr>
      <vt:lpstr>PowerPoint Presentation</vt:lpstr>
      <vt:lpstr>PowerPoint Presentation</vt:lpstr>
      <vt:lpstr>PowerPoint Presentation</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Azure Automation</vt:lpstr>
      <vt:lpstr>Which to use?   All can be used with Windows &amp; Linux</vt:lpstr>
      <vt:lpstr>Demo</vt:lpstr>
      <vt:lpstr>Create a standalone Azure Automation account</vt:lpstr>
      <vt:lpstr>Why Azure Automation</vt:lpstr>
      <vt:lpstr>Azure Automation Use Cases</vt:lpstr>
      <vt:lpstr>Hybrid Azure Automation - DSC</vt:lpstr>
      <vt:lpstr>Azure Automation Runbooks</vt:lpstr>
      <vt:lpstr>PowerShell Runbooks vs Workflows</vt:lpstr>
      <vt:lpstr>Lab</vt:lpstr>
      <vt:lpstr>Lab Getting Started with Azure Automation DSC Desired State Configuration (DSC)  {Make it So}</vt:lpstr>
      <vt:lpstr>Azure Infrastructure Services</vt:lpstr>
      <vt:lpstr>PowerShell</vt:lpstr>
      <vt:lpstr>PowerShell Working with a VM using RM  --- NEED TO UPDATE TO RM</vt:lpstr>
      <vt:lpstr>PowerShell Working with a VM using ARM</vt:lpstr>
      <vt:lpstr>PowerShell Runbooks</vt:lpstr>
      <vt:lpstr>6.1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193</cp:revision>
  <dcterms:created xsi:type="dcterms:W3CDTF">2015-09-15T13:10:44Z</dcterms:created>
  <dcterms:modified xsi:type="dcterms:W3CDTF">2017-06-13T20:17:10Z</dcterms:modified>
</cp:coreProperties>
</file>